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handoutMasterIdLst>
    <p:handoutMasterId r:id="rId20"/>
  </p:handoutMasterIdLst>
  <p:sldIdLst>
    <p:sldId id="267" r:id="rId2"/>
    <p:sldId id="317" r:id="rId3"/>
    <p:sldId id="318" r:id="rId4"/>
    <p:sldId id="327" r:id="rId5"/>
    <p:sldId id="328" r:id="rId6"/>
    <p:sldId id="329" r:id="rId7"/>
    <p:sldId id="290" r:id="rId8"/>
    <p:sldId id="285" r:id="rId9"/>
    <p:sldId id="311" r:id="rId10"/>
    <p:sldId id="319" r:id="rId11"/>
    <p:sldId id="299" r:id="rId12"/>
    <p:sldId id="300" r:id="rId13"/>
    <p:sldId id="321" r:id="rId14"/>
    <p:sldId id="326" r:id="rId15"/>
    <p:sldId id="323" r:id="rId16"/>
    <p:sldId id="324" r:id="rId17"/>
    <p:sldId id="325" r:id="rId18"/>
  </p:sldIdLst>
  <p:sldSz cx="9144000" cy="6858000" type="screen4x3"/>
  <p:notesSz cx="6669088" cy="9926638"/>
  <p:custDataLst>
    <p:tags r:id="rId2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0CB43C-6110-4B94-916C-E396D40BA3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50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8A4E5E-30D7-447E-A502-139BD86036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363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A0D11D5-9C02-4D7A-B90C-FEEE2F7A51D8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solidFill>
                <a:srgbClr val="731F43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A4E5E-30D7-447E-A502-139BD86036B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776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A4E5E-30D7-447E-A502-139BD86036B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776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A4E5E-30D7-447E-A502-139BD86036B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776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A4E5E-30D7-447E-A502-139BD86036B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77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33BC-08D7-4ACF-B77A-4566840400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29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719E-B8E0-42AA-8875-4AFF626623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19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345E-D42D-4261-8E4E-82F1B55E99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13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5C41-BD4A-411D-97BF-D34CCD1547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20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7FA1-0980-4E4E-AB6C-BAFC94C674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43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9D14-5894-459D-913A-6750D86DDE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09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A96A-B04D-40BA-A052-6B746A4063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77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5605-3C5C-49C2-9B0D-FE9F750507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672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8B6A-490F-4554-99F7-20527FA7EF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57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D493-57EE-412C-910C-55DE99F423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66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3BA7-649A-4357-B73C-8B1CA889E5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48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1B5B2-7FB2-4CD4-998D-D9F86773D5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12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6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699" y="2132856"/>
            <a:ext cx="50817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 smtClean="0">
              <a:solidFill>
                <a:srgbClr val="002060"/>
              </a:solidFill>
            </a:endParaRPr>
          </a:p>
          <a:p>
            <a:r>
              <a:rPr lang="en-GB" sz="2800" b="1" dirty="0" smtClean="0">
                <a:solidFill>
                  <a:srgbClr val="002060"/>
                </a:solidFill>
              </a:rPr>
              <a:t>Introduction to </a:t>
            </a:r>
          </a:p>
          <a:p>
            <a:r>
              <a:rPr lang="en-GB" sz="2800" b="1" dirty="0" smtClean="0">
                <a:solidFill>
                  <a:srgbClr val="002060"/>
                </a:solidFill>
              </a:rPr>
              <a:t>transitions materials</a:t>
            </a:r>
            <a:endParaRPr lang="en-GB" sz="2800" b="1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endParaRPr lang="en-GB" sz="2800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endParaRPr lang="en-GB" sz="2800" b="1" dirty="0">
              <a:solidFill>
                <a:srgbClr val="002060"/>
              </a:solidFill>
              <a:latin typeface="+mn-lt"/>
              <a:cs typeface="Aharoni" pitchFamily="2" charset="-79"/>
            </a:endParaRPr>
          </a:p>
          <a:p>
            <a:r>
              <a:rPr lang="en-GB" sz="2800" b="1" dirty="0" smtClean="0">
                <a:solidFill>
                  <a:srgbClr val="002060"/>
                </a:solidFill>
                <a:latin typeface="+mn-lt"/>
                <a:cs typeface="Aharoni" pitchFamily="2" charset="-79"/>
              </a:rPr>
              <a:t>Dr Simon Tate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1" y="260648"/>
            <a:ext cx="4001640" cy="1405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80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7019925" cy="90805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Social Transition Challenges </a:t>
            </a:r>
            <a:endParaRPr lang="en-GB" dirty="0" smtClean="0">
              <a:solidFill>
                <a:srgbClr val="003399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5562" y="980729"/>
            <a:ext cx="6820694" cy="587727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GB" sz="3400" dirty="0">
              <a:solidFill>
                <a:srgbClr val="002060"/>
              </a:solidFill>
            </a:endParaRPr>
          </a:p>
          <a:p>
            <a:r>
              <a:rPr lang="en-GB" sz="3400" b="1" dirty="0">
                <a:solidFill>
                  <a:srgbClr val="002060"/>
                </a:solidFill>
              </a:rPr>
              <a:t>Christie, H &amp; Grant, F </a:t>
            </a:r>
            <a:r>
              <a:rPr lang="en-GB" sz="3400" dirty="0">
                <a:solidFill>
                  <a:srgbClr val="002060"/>
                </a:solidFill>
              </a:rPr>
              <a:t>(2004) The experiences of first year students: encouraging student retention, </a:t>
            </a:r>
            <a:r>
              <a:rPr lang="en-GB" sz="3400" i="1" dirty="0">
                <a:solidFill>
                  <a:srgbClr val="002060"/>
                </a:solidFill>
              </a:rPr>
              <a:t>Research Briefing No.3</a:t>
            </a:r>
            <a:r>
              <a:rPr lang="en-GB" sz="3400" dirty="0">
                <a:solidFill>
                  <a:srgbClr val="002060"/>
                </a:solidFill>
              </a:rPr>
              <a:t>, August 2004</a:t>
            </a:r>
            <a:r>
              <a:rPr lang="en-GB" sz="34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GB" sz="3400" dirty="0">
              <a:solidFill>
                <a:srgbClr val="002060"/>
              </a:solidFill>
            </a:endParaRPr>
          </a:p>
          <a:p>
            <a:r>
              <a:rPr lang="en-GB" sz="3400" b="1" dirty="0">
                <a:solidFill>
                  <a:srgbClr val="002060"/>
                </a:solidFill>
              </a:rPr>
              <a:t>Christie, H Munro, M &amp; </a:t>
            </a:r>
            <a:r>
              <a:rPr lang="en-GB" sz="3400" b="1" dirty="0" err="1">
                <a:solidFill>
                  <a:srgbClr val="002060"/>
                </a:solidFill>
              </a:rPr>
              <a:t>Rettig</a:t>
            </a:r>
            <a:r>
              <a:rPr lang="en-GB" sz="3400" b="1" dirty="0">
                <a:solidFill>
                  <a:srgbClr val="002060"/>
                </a:solidFill>
              </a:rPr>
              <a:t>, H </a:t>
            </a:r>
            <a:r>
              <a:rPr lang="en-GB" sz="3400" dirty="0">
                <a:solidFill>
                  <a:srgbClr val="002060"/>
                </a:solidFill>
              </a:rPr>
              <a:t>(2001) Making ends meet: student incomes and debt, </a:t>
            </a:r>
            <a:r>
              <a:rPr lang="en-GB" sz="3400" i="1" dirty="0">
                <a:solidFill>
                  <a:srgbClr val="002060"/>
                </a:solidFill>
              </a:rPr>
              <a:t>Studies and Higher Education</a:t>
            </a:r>
            <a:r>
              <a:rPr lang="en-GB" sz="3400" dirty="0">
                <a:solidFill>
                  <a:srgbClr val="002060"/>
                </a:solidFill>
              </a:rPr>
              <a:t>, 26 (3), pp. 363-383</a:t>
            </a:r>
            <a:r>
              <a:rPr lang="en-GB" sz="34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GB" sz="3400" dirty="0">
              <a:solidFill>
                <a:srgbClr val="002060"/>
              </a:solidFill>
            </a:endParaRPr>
          </a:p>
          <a:p>
            <a:r>
              <a:rPr lang="en-GB" sz="3400" b="1" dirty="0">
                <a:solidFill>
                  <a:srgbClr val="002060"/>
                </a:solidFill>
              </a:rPr>
              <a:t>Maguire, S Evans, SE &amp; </a:t>
            </a:r>
            <a:r>
              <a:rPr lang="en-GB" sz="3400" b="1" dirty="0" err="1">
                <a:solidFill>
                  <a:srgbClr val="002060"/>
                </a:solidFill>
              </a:rPr>
              <a:t>Dyas</a:t>
            </a:r>
            <a:r>
              <a:rPr lang="en-GB" sz="3400" b="1" dirty="0">
                <a:solidFill>
                  <a:srgbClr val="002060"/>
                </a:solidFill>
              </a:rPr>
              <a:t>, L </a:t>
            </a:r>
            <a:r>
              <a:rPr lang="en-GB" sz="3400" dirty="0">
                <a:solidFill>
                  <a:srgbClr val="002060"/>
                </a:solidFill>
              </a:rPr>
              <a:t>(2001) Approaches to learning: a study of first-year geography undergraduates, </a:t>
            </a:r>
            <a:r>
              <a:rPr lang="en-GB" sz="3400" i="1" dirty="0">
                <a:solidFill>
                  <a:srgbClr val="002060"/>
                </a:solidFill>
              </a:rPr>
              <a:t>Journal of Geography in Higher Education</a:t>
            </a:r>
            <a:r>
              <a:rPr lang="en-GB" sz="3400" dirty="0">
                <a:solidFill>
                  <a:srgbClr val="002060"/>
                </a:solidFill>
              </a:rPr>
              <a:t>,</a:t>
            </a:r>
            <a:r>
              <a:rPr lang="en-GB" sz="3400" i="1" dirty="0">
                <a:solidFill>
                  <a:srgbClr val="002060"/>
                </a:solidFill>
              </a:rPr>
              <a:t> </a:t>
            </a:r>
            <a:r>
              <a:rPr lang="en-GB" sz="3400" dirty="0">
                <a:solidFill>
                  <a:srgbClr val="002060"/>
                </a:solidFill>
              </a:rPr>
              <a:t>251, pp. </a:t>
            </a:r>
            <a:r>
              <a:rPr lang="en-GB" sz="3400" dirty="0" smtClean="0">
                <a:solidFill>
                  <a:srgbClr val="002060"/>
                </a:solidFill>
              </a:rPr>
              <a:t>95-107</a:t>
            </a:r>
          </a:p>
          <a:p>
            <a:pPr marL="0" indent="0">
              <a:buNone/>
            </a:pPr>
            <a:endParaRPr lang="en-GB" sz="3400" dirty="0">
              <a:solidFill>
                <a:srgbClr val="002060"/>
              </a:solidFill>
            </a:endParaRPr>
          </a:p>
          <a:p>
            <a:r>
              <a:rPr lang="en-GB" sz="3400" b="1" dirty="0" err="1">
                <a:solidFill>
                  <a:srgbClr val="002060"/>
                </a:solidFill>
              </a:rPr>
              <a:t>Patiniotis</a:t>
            </a:r>
            <a:r>
              <a:rPr lang="en-GB" sz="3400" b="1" dirty="0">
                <a:solidFill>
                  <a:srgbClr val="002060"/>
                </a:solidFill>
              </a:rPr>
              <a:t>, J &amp; </a:t>
            </a:r>
            <a:r>
              <a:rPr lang="en-GB" sz="3400" b="1" dirty="0" err="1">
                <a:solidFill>
                  <a:srgbClr val="002060"/>
                </a:solidFill>
              </a:rPr>
              <a:t>Holdsworth</a:t>
            </a:r>
            <a:r>
              <a:rPr lang="en-GB" sz="3400" b="1" dirty="0">
                <a:solidFill>
                  <a:srgbClr val="002060"/>
                </a:solidFill>
              </a:rPr>
              <a:t>, C </a:t>
            </a:r>
            <a:r>
              <a:rPr lang="en-GB" sz="3400" dirty="0">
                <a:solidFill>
                  <a:srgbClr val="002060"/>
                </a:solidFill>
              </a:rPr>
              <a:t>(2005) ‘Seize that chance!’ Leaving home and transitions to higher education, </a:t>
            </a:r>
            <a:r>
              <a:rPr lang="en-GB" sz="3400" i="1" dirty="0">
                <a:solidFill>
                  <a:srgbClr val="002060"/>
                </a:solidFill>
              </a:rPr>
              <a:t>Journal of Youth Studies</a:t>
            </a:r>
            <a:r>
              <a:rPr lang="en-GB" sz="3400" dirty="0">
                <a:solidFill>
                  <a:srgbClr val="002060"/>
                </a:solidFill>
              </a:rPr>
              <a:t>, 8 (1), pp. 81-95</a:t>
            </a:r>
            <a:r>
              <a:rPr lang="en-GB" sz="3400" dirty="0" smtClean="0">
                <a:solidFill>
                  <a:srgbClr val="002060"/>
                </a:solidFill>
              </a:rPr>
              <a:t>.</a:t>
            </a:r>
          </a:p>
          <a:p>
            <a:endParaRPr lang="en-GB" sz="3400" dirty="0">
              <a:solidFill>
                <a:srgbClr val="002060"/>
              </a:solidFill>
            </a:endParaRPr>
          </a:p>
          <a:p>
            <a:r>
              <a:rPr lang="en-GB" sz="3400" b="1" dirty="0">
                <a:solidFill>
                  <a:srgbClr val="002060"/>
                </a:solidFill>
              </a:rPr>
              <a:t>Read, B Archer, L &amp; </a:t>
            </a:r>
            <a:r>
              <a:rPr lang="en-GB" sz="3400" b="1" dirty="0" err="1">
                <a:solidFill>
                  <a:srgbClr val="002060"/>
                </a:solidFill>
              </a:rPr>
              <a:t>Leathwood</a:t>
            </a:r>
            <a:r>
              <a:rPr lang="en-GB" sz="3400" b="1" dirty="0">
                <a:solidFill>
                  <a:srgbClr val="002060"/>
                </a:solidFill>
              </a:rPr>
              <a:t>, C </a:t>
            </a:r>
            <a:r>
              <a:rPr lang="en-GB" sz="3400" dirty="0">
                <a:solidFill>
                  <a:srgbClr val="002060"/>
                </a:solidFill>
              </a:rPr>
              <a:t>(2003) Challenging cultures? Student conceptions of “belonging” and “isolation” at a post-1992 university, </a:t>
            </a:r>
            <a:r>
              <a:rPr lang="en-GB" sz="3400" i="1" dirty="0">
                <a:solidFill>
                  <a:srgbClr val="002060"/>
                </a:solidFill>
              </a:rPr>
              <a:t>Studies in Higher Education</a:t>
            </a:r>
            <a:r>
              <a:rPr lang="en-GB" sz="3400" dirty="0">
                <a:solidFill>
                  <a:srgbClr val="002060"/>
                </a:solidFill>
              </a:rPr>
              <a:t>, 28, pp. 261-277</a:t>
            </a:r>
            <a:r>
              <a:rPr lang="en-GB" sz="3400" dirty="0" smtClean="0">
                <a:solidFill>
                  <a:srgbClr val="002060"/>
                </a:solidFill>
              </a:rPr>
              <a:t>.</a:t>
            </a:r>
          </a:p>
          <a:p>
            <a:endParaRPr lang="en-GB" sz="3400" dirty="0">
              <a:solidFill>
                <a:srgbClr val="002060"/>
              </a:solidFill>
            </a:endParaRPr>
          </a:p>
          <a:p>
            <a:r>
              <a:rPr lang="en-GB" sz="3400" b="1" dirty="0">
                <a:solidFill>
                  <a:srgbClr val="002060"/>
                </a:solidFill>
              </a:rPr>
              <a:t>Scanlon, L Rowling, L &amp; Weber, Z </a:t>
            </a:r>
            <a:r>
              <a:rPr lang="en-GB" sz="3400" dirty="0">
                <a:solidFill>
                  <a:srgbClr val="002060"/>
                </a:solidFill>
              </a:rPr>
              <a:t>(2007) ‘You don’t have like an identity… you are just lost in a crowd’: forming student Identity in the first-year transition to university, </a:t>
            </a:r>
            <a:r>
              <a:rPr lang="en-GB" sz="3400" i="1" dirty="0">
                <a:solidFill>
                  <a:srgbClr val="002060"/>
                </a:solidFill>
              </a:rPr>
              <a:t>Journal of Youth Studies,</a:t>
            </a:r>
            <a:r>
              <a:rPr lang="en-GB" sz="3400" dirty="0">
                <a:solidFill>
                  <a:srgbClr val="002060"/>
                </a:solidFill>
              </a:rPr>
              <a:t> 10 (2), pp. 223-241</a:t>
            </a:r>
            <a:r>
              <a:rPr lang="en-GB" sz="3400" dirty="0" smtClean="0">
                <a:solidFill>
                  <a:srgbClr val="002060"/>
                </a:solidFill>
              </a:rPr>
              <a:t>.</a:t>
            </a:r>
          </a:p>
          <a:p>
            <a:endParaRPr lang="en-GB" sz="3400" dirty="0">
              <a:solidFill>
                <a:srgbClr val="002060"/>
              </a:solidFill>
            </a:endParaRPr>
          </a:p>
          <a:p>
            <a:r>
              <a:rPr lang="en-GB" sz="3400" b="1" dirty="0">
                <a:solidFill>
                  <a:srgbClr val="002060"/>
                </a:solidFill>
              </a:rPr>
              <a:t>Wilcox, P Winn, S &amp; </a:t>
            </a:r>
            <a:r>
              <a:rPr lang="en-GB" sz="3400" b="1" dirty="0" err="1">
                <a:solidFill>
                  <a:srgbClr val="002060"/>
                </a:solidFill>
              </a:rPr>
              <a:t>Fyvie-Gauld</a:t>
            </a:r>
            <a:r>
              <a:rPr lang="en-GB" sz="3400" b="1" dirty="0">
                <a:solidFill>
                  <a:srgbClr val="002060"/>
                </a:solidFill>
              </a:rPr>
              <a:t>, M </a:t>
            </a:r>
            <a:r>
              <a:rPr lang="en-GB" sz="3400" dirty="0">
                <a:solidFill>
                  <a:srgbClr val="002060"/>
                </a:solidFill>
              </a:rPr>
              <a:t>(2005) 'It was nothing to do with the university, it was just the people': the role of social support in the first year experience of higher education, </a:t>
            </a:r>
            <a:r>
              <a:rPr lang="en-GB" sz="3400" i="1" dirty="0">
                <a:solidFill>
                  <a:srgbClr val="002060"/>
                </a:solidFill>
              </a:rPr>
              <a:t>Studies in Higher Education,</a:t>
            </a:r>
            <a:r>
              <a:rPr lang="en-GB" sz="3400" dirty="0">
                <a:solidFill>
                  <a:srgbClr val="002060"/>
                </a:solidFill>
              </a:rPr>
              <a:t> 30 (6), pp. 707-722</a:t>
            </a:r>
            <a:r>
              <a:rPr lang="en-GB" sz="3400" dirty="0" smtClean="0">
                <a:solidFill>
                  <a:srgbClr val="002060"/>
                </a:solidFill>
              </a:rPr>
              <a:t>.</a:t>
            </a:r>
            <a:r>
              <a:rPr lang="en-GB" dirty="0"/>
              <a:t> 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400" dirty="0" smtClean="0">
              <a:solidFill>
                <a:schemeClr val="tx2"/>
              </a:solidFill>
            </a:endParaRPr>
          </a:p>
        </p:txBody>
      </p:sp>
      <p:pic>
        <p:nvPicPr>
          <p:cNvPr id="7172" name="Picture 8" descr="Layout 1_Pag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0"/>
            <a:ext cx="2139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3858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19925" cy="90805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Social Transition Challenges </a:t>
            </a:r>
            <a:endParaRPr lang="en-GB" dirty="0" smtClean="0">
              <a:solidFill>
                <a:srgbClr val="003399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5562" y="404664"/>
            <a:ext cx="6948488" cy="626479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GB" sz="2400" b="1" dirty="0">
              <a:solidFill>
                <a:schemeClr val="tx2"/>
              </a:solidFill>
            </a:endParaRPr>
          </a:p>
          <a:p>
            <a:endParaRPr lang="en-GB" sz="2400" b="1" dirty="0" smtClean="0">
              <a:solidFill>
                <a:srgbClr val="002060"/>
              </a:solidFill>
            </a:endParaRPr>
          </a:p>
          <a:p>
            <a:r>
              <a:rPr lang="en-GB" sz="2400" b="1" dirty="0" smtClean="0">
                <a:solidFill>
                  <a:srgbClr val="002060"/>
                </a:solidFill>
              </a:rPr>
              <a:t>Initial </a:t>
            </a:r>
            <a:r>
              <a:rPr lang="en-GB" sz="2400" b="1" dirty="0">
                <a:solidFill>
                  <a:srgbClr val="002060"/>
                </a:solidFill>
              </a:rPr>
              <a:t>strong feelings of </a:t>
            </a:r>
            <a:r>
              <a:rPr lang="en-GB" sz="2400" b="1" dirty="0" smtClean="0">
                <a:solidFill>
                  <a:srgbClr val="002060"/>
                </a:solidFill>
              </a:rPr>
              <a:t>isolation</a:t>
            </a:r>
          </a:p>
          <a:p>
            <a:pPr marL="0" indent="0">
              <a:buNone/>
            </a:pPr>
            <a:endParaRPr lang="en-GB" sz="2400" b="1" dirty="0">
              <a:solidFill>
                <a:srgbClr val="002060"/>
              </a:solidFill>
            </a:endParaRPr>
          </a:p>
          <a:p>
            <a:pPr marL="450850" indent="0">
              <a:buNone/>
            </a:pPr>
            <a:r>
              <a:rPr lang="en-GB" sz="2200" dirty="0">
                <a:solidFill>
                  <a:srgbClr val="002060"/>
                </a:solidFill>
              </a:rPr>
              <a:t>Local, non-local, mature, part-time, foreign, </a:t>
            </a:r>
            <a:endParaRPr lang="en-GB" sz="2200" dirty="0" smtClean="0">
              <a:solidFill>
                <a:srgbClr val="002060"/>
              </a:solidFill>
            </a:endParaRPr>
          </a:p>
          <a:p>
            <a:pPr marL="450850" indent="0">
              <a:buNone/>
            </a:pPr>
            <a:endParaRPr lang="en-GB" sz="2200" dirty="0">
              <a:solidFill>
                <a:srgbClr val="002060"/>
              </a:solidFill>
            </a:endParaRPr>
          </a:p>
          <a:p>
            <a:pPr marL="450850" indent="0">
              <a:buNone/>
            </a:pPr>
            <a:r>
              <a:rPr lang="en-GB" sz="2200" dirty="0" smtClean="0">
                <a:solidFill>
                  <a:srgbClr val="002060"/>
                </a:solidFill>
              </a:rPr>
              <a:t>Sense </a:t>
            </a:r>
            <a:r>
              <a:rPr lang="en-GB" sz="2200" dirty="0">
                <a:solidFill>
                  <a:srgbClr val="002060"/>
                </a:solidFill>
              </a:rPr>
              <a:t>that many students felt very marginalised for the first few weeks of university</a:t>
            </a:r>
            <a:r>
              <a:rPr lang="en-GB" sz="2200" dirty="0" smtClean="0">
                <a:solidFill>
                  <a:srgbClr val="002060"/>
                </a:solidFill>
              </a:rPr>
              <a:t>.</a:t>
            </a:r>
          </a:p>
          <a:p>
            <a:pPr marL="450850" indent="0">
              <a:buNone/>
            </a:pPr>
            <a:endParaRPr lang="en-GB" sz="2200" dirty="0" smtClean="0">
              <a:solidFill>
                <a:srgbClr val="002060"/>
              </a:solidFill>
            </a:endParaRPr>
          </a:p>
          <a:p>
            <a:pPr marL="450850" indent="0">
              <a:buNone/>
            </a:pPr>
            <a:r>
              <a:rPr lang="en-GB" sz="2200" dirty="0">
                <a:solidFill>
                  <a:srgbClr val="002060"/>
                </a:solidFill>
              </a:rPr>
              <a:t>A</a:t>
            </a:r>
            <a:r>
              <a:rPr lang="en-GB" sz="2200" dirty="0" smtClean="0">
                <a:solidFill>
                  <a:srgbClr val="002060"/>
                </a:solidFill>
              </a:rPr>
              <a:t>ccess to </a:t>
            </a:r>
            <a:r>
              <a:rPr lang="en-GB" sz="2200" dirty="0" err="1" smtClean="0">
                <a:solidFill>
                  <a:srgbClr val="002060"/>
                </a:solidFill>
              </a:rPr>
              <a:t>HoR</a:t>
            </a:r>
            <a:r>
              <a:rPr lang="en-GB" sz="2200" dirty="0" smtClean="0">
                <a:solidFill>
                  <a:srgbClr val="002060"/>
                </a:solidFill>
              </a:rPr>
              <a:t> and student night life key to settling in. </a:t>
            </a:r>
          </a:p>
          <a:p>
            <a:pPr marL="450850" indent="0">
              <a:buNone/>
            </a:pPr>
            <a:endParaRPr lang="en-GB" sz="2200" dirty="0">
              <a:solidFill>
                <a:srgbClr val="002060"/>
              </a:solidFill>
            </a:endParaRPr>
          </a:p>
          <a:p>
            <a:pPr marL="450850" indent="0">
              <a:buNone/>
            </a:pPr>
            <a:endParaRPr lang="en-GB" sz="2200" dirty="0">
              <a:solidFill>
                <a:srgbClr val="002060"/>
              </a:solidFill>
            </a:endParaRPr>
          </a:p>
          <a:p>
            <a:pPr marL="450850" indent="0">
              <a:buNone/>
            </a:pPr>
            <a:r>
              <a:rPr lang="en-GB" sz="2200" dirty="0" smtClean="0">
                <a:solidFill>
                  <a:srgbClr val="002060"/>
                </a:solidFill>
              </a:rPr>
              <a:t>First 2 weeks key to retention </a:t>
            </a:r>
            <a:endParaRPr lang="en-GB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400" dirty="0" smtClean="0">
              <a:solidFill>
                <a:schemeClr val="tx2"/>
              </a:solidFill>
            </a:endParaRPr>
          </a:p>
        </p:txBody>
      </p:sp>
      <p:pic>
        <p:nvPicPr>
          <p:cNvPr id="7172" name="Picture 8" descr="Layout 1_Pag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0"/>
            <a:ext cx="2139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5082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7019925" cy="90805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Social Transition Challenges </a:t>
            </a:r>
            <a:endParaRPr lang="en-GB" dirty="0" smtClean="0">
              <a:solidFill>
                <a:srgbClr val="003399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5562" y="980728"/>
            <a:ext cx="6820694" cy="626479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GB" sz="2400" b="1" dirty="0">
              <a:solidFill>
                <a:schemeClr val="tx2"/>
              </a:solidFill>
            </a:endParaRPr>
          </a:p>
          <a:p>
            <a:pPr marL="442913" indent="-266700"/>
            <a:r>
              <a:rPr lang="en-GB" sz="2200" b="1" dirty="0" smtClean="0">
                <a:solidFill>
                  <a:srgbClr val="002060"/>
                </a:solidFill>
              </a:rPr>
              <a:t>Travel time and a fragmented timetable</a:t>
            </a:r>
          </a:p>
          <a:p>
            <a:pPr marL="530225" indent="0">
              <a:buNone/>
            </a:pPr>
            <a:r>
              <a:rPr lang="en-GB" sz="2200" dirty="0" smtClean="0">
                <a:solidFill>
                  <a:srgbClr val="002060"/>
                </a:solidFill>
              </a:rPr>
              <a:t>‘I know it sounds ridiculous but sometimes when there is only one lecture timetabled for a day, and you are going to be on the bus for over an hour to get to </a:t>
            </a:r>
            <a:r>
              <a:rPr lang="en-GB" sz="2200" dirty="0" err="1" smtClean="0">
                <a:solidFill>
                  <a:srgbClr val="002060"/>
                </a:solidFill>
              </a:rPr>
              <a:t>uni</a:t>
            </a:r>
            <a:r>
              <a:rPr lang="en-GB" sz="2200" dirty="0" smtClean="0">
                <a:solidFill>
                  <a:srgbClr val="002060"/>
                </a:solidFill>
              </a:rPr>
              <a:t>, I sometimes think is it worth it?’ (Jack)</a:t>
            </a:r>
          </a:p>
          <a:p>
            <a:pPr marL="530225" indent="0">
              <a:buNone/>
            </a:pPr>
            <a:endParaRPr lang="en-GB" sz="2200" dirty="0">
              <a:solidFill>
                <a:srgbClr val="002060"/>
              </a:solidFill>
            </a:endParaRPr>
          </a:p>
          <a:p>
            <a:pPr marL="530225" indent="0">
              <a:buNone/>
            </a:pPr>
            <a:r>
              <a:rPr lang="en-GB" sz="2200" dirty="0" smtClean="0">
                <a:solidFill>
                  <a:srgbClr val="002060"/>
                </a:solidFill>
              </a:rPr>
              <a:t>‘I only come into </a:t>
            </a:r>
            <a:r>
              <a:rPr lang="en-GB" sz="2200" dirty="0" err="1" smtClean="0">
                <a:solidFill>
                  <a:srgbClr val="002060"/>
                </a:solidFill>
              </a:rPr>
              <a:t>Uni</a:t>
            </a:r>
            <a:r>
              <a:rPr lang="en-GB" sz="2200" dirty="0" smtClean="0">
                <a:solidFill>
                  <a:srgbClr val="002060"/>
                </a:solidFill>
              </a:rPr>
              <a:t> on days when there is a class on and do my reading and essay writing at home. Trouble is that doesn’t help you get to know other people.’  (</a:t>
            </a:r>
            <a:r>
              <a:rPr lang="en-GB" sz="2200" dirty="0">
                <a:solidFill>
                  <a:srgbClr val="002060"/>
                </a:solidFill>
              </a:rPr>
              <a:t>K</a:t>
            </a:r>
            <a:r>
              <a:rPr lang="en-GB" sz="2200" dirty="0" smtClean="0">
                <a:solidFill>
                  <a:srgbClr val="002060"/>
                </a:solidFill>
              </a:rPr>
              <a:t>evin) </a:t>
            </a:r>
            <a:endParaRPr lang="en-GB" sz="2200" dirty="0">
              <a:solidFill>
                <a:srgbClr val="002060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400" dirty="0" smtClean="0">
              <a:solidFill>
                <a:schemeClr val="tx2"/>
              </a:solidFill>
            </a:endParaRPr>
          </a:p>
        </p:txBody>
      </p:sp>
      <p:pic>
        <p:nvPicPr>
          <p:cNvPr id="7172" name="Picture 8" descr="Layout 1_Pag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0"/>
            <a:ext cx="2139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2778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90805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Some Solutions……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5562" y="980728"/>
            <a:ext cx="6948488" cy="626479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GB" sz="2400" b="1" dirty="0" smtClean="0">
              <a:solidFill>
                <a:schemeClr val="tx2"/>
              </a:solidFill>
            </a:endParaRPr>
          </a:p>
          <a:p>
            <a:pPr marL="176213" lvl="1" indent="0">
              <a:lnSpc>
                <a:spcPct val="80000"/>
              </a:lnSpc>
              <a:buNone/>
            </a:pPr>
            <a:endParaRPr lang="en-GB" sz="2200" dirty="0" smtClean="0">
              <a:solidFill>
                <a:srgbClr val="002060"/>
              </a:solidFill>
            </a:endParaRPr>
          </a:p>
          <a:p>
            <a:pPr marL="176213" lvl="1" indent="0">
              <a:buFontTx/>
              <a:buNone/>
            </a:pPr>
            <a:endParaRPr lang="en-GB" sz="2200" dirty="0">
              <a:solidFill>
                <a:srgbClr val="002060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GB" sz="2200" dirty="0">
              <a:solidFill>
                <a:srgbClr val="002060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GB" sz="2200" dirty="0" smtClean="0">
                <a:solidFill>
                  <a:srgbClr val="002060"/>
                </a:solidFill>
              </a:rPr>
              <a:t>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400" dirty="0" smtClean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35939" t="17751" r="34444" b="6183"/>
          <a:stretch/>
        </p:blipFill>
        <p:spPr bwMode="auto">
          <a:xfrm rot="736301">
            <a:off x="2880841" y="1433546"/>
            <a:ext cx="2734247" cy="4707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1085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90805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Some Solutions……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5562" y="980728"/>
            <a:ext cx="6948488" cy="626479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GB" sz="2400" b="1" dirty="0" smtClean="0">
              <a:solidFill>
                <a:schemeClr val="tx2"/>
              </a:solidFill>
            </a:endParaRPr>
          </a:p>
          <a:p>
            <a:pPr marL="176213" lvl="1" indent="0">
              <a:lnSpc>
                <a:spcPct val="80000"/>
              </a:lnSpc>
              <a:buNone/>
            </a:pPr>
            <a:endParaRPr lang="en-GB" sz="2200" dirty="0" smtClean="0">
              <a:solidFill>
                <a:srgbClr val="002060"/>
              </a:solidFill>
            </a:endParaRPr>
          </a:p>
          <a:p>
            <a:pPr marL="176213" lvl="1" indent="0">
              <a:buFontTx/>
              <a:buNone/>
            </a:pPr>
            <a:endParaRPr lang="en-GB" sz="2200" dirty="0">
              <a:solidFill>
                <a:srgbClr val="002060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GB" sz="2200" dirty="0">
              <a:solidFill>
                <a:srgbClr val="002060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GB" sz="2200" dirty="0" smtClean="0">
                <a:solidFill>
                  <a:srgbClr val="002060"/>
                </a:solidFill>
              </a:rPr>
              <a:t>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400" dirty="0" smtClean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35939" t="17751" r="34444" b="6183"/>
          <a:stretch/>
        </p:blipFill>
        <p:spPr bwMode="auto">
          <a:xfrm rot="736301">
            <a:off x="2880841" y="1433546"/>
            <a:ext cx="2734247" cy="4707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1" t="11250" r="33001" b="6250"/>
          <a:stretch/>
        </p:blipFill>
        <p:spPr bwMode="auto">
          <a:xfrm rot="482666">
            <a:off x="2731859" y="1757437"/>
            <a:ext cx="3189336" cy="457600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4134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7019925" cy="90805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Some Solutions……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5562" y="980728"/>
            <a:ext cx="6948488" cy="626479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GB" sz="2400" b="1" dirty="0" smtClean="0">
              <a:solidFill>
                <a:schemeClr val="tx2"/>
              </a:solidFill>
            </a:endParaRPr>
          </a:p>
          <a:p>
            <a:pPr marL="176213" lvl="1" indent="0">
              <a:lnSpc>
                <a:spcPct val="80000"/>
              </a:lnSpc>
              <a:buNone/>
            </a:pPr>
            <a:r>
              <a:rPr lang="en-GB" sz="2200" dirty="0">
                <a:solidFill>
                  <a:srgbClr val="002060"/>
                </a:solidFill>
              </a:rPr>
              <a:t>Early </a:t>
            </a:r>
            <a:r>
              <a:rPr lang="en-GB" sz="2200" dirty="0" smtClean="0">
                <a:solidFill>
                  <a:srgbClr val="002060"/>
                </a:solidFill>
              </a:rPr>
              <a:t>interventions </a:t>
            </a:r>
            <a:r>
              <a:rPr lang="en-GB" sz="2200" dirty="0">
                <a:solidFill>
                  <a:srgbClr val="002060"/>
                </a:solidFill>
              </a:rPr>
              <a:t>-  </a:t>
            </a:r>
            <a:r>
              <a:rPr lang="en-GB" sz="2200" dirty="0" smtClean="0">
                <a:solidFill>
                  <a:srgbClr val="002060"/>
                </a:solidFill>
              </a:rPr>
              <a:t>pre-induction, mentoring and</a:t>
            </a:r>
          </a:p>
          <a:p>
            <a:pPr marL="176213" lvl="1" indent="0">
              <a:lnSpc>
                <a:spcPct val="80000"/>
              </a:lnSpc>
              <a:buNone/>
            </a:pPr>
            <a:r>
              <a:rPr lang="en-GB" sz="2200" dirty="0">
                <a:solidFill>
                  <a:srgbClr val="002060"/>
                </a:solidFill>
              </a:rPr>
              <a:t>	</a:t>
            </a:r>
            <a:r>
              <a:rPr lang="en-GB" sz="2200" dirty="0" smtClean="0">
                <a:solidFill>
                  <a:srgbClr val="002060"/>
                </a:solidFill>
              </a:rPr>
              <a:t>	           extended </a:t>
            </a:r>
            <a:r>
              <a:rPr lang="en-GB" sz="2200" dirty="0">
                <a:solidFill>
                  <a:srgbClr val="002060"/>
                </a:solidFill>
              </a:rPr>
              <a:t>inductions </a:t>
            </a:r>
          </a:p>
          <a:p>
            <a:pPr marL="176213" lvl="1" indent="0">
              <a:lnSpc>
                <a:spcPct val="80000"/>
              </a:lnSpc>
              <a:buNone/>
            </a:pPr>
            <a:endParaRPr lang="en-GB" sz="2200" dirty="0">
              <a:solidFill>
                <a:srgbClr val="002060"/>
              </a:solidFill>
            </a:endParaRPr>
          </a:p>
          <a:p>
            <a:pPr marL="176213" lvl="1" indent="0">
              <a:lnSpc>
                <a:spcPct val="80000"/>
              </a:lnSpc>
              <a:buNone/>
            </a:pPr>
            <a:r>
              <a:rPr lang="en-GB" sz="2200" dirty="0" smtClean="0">
                <a:solidFill>
                  <a:srgbClr val="002060"/>
                </a:solidFill>
              </a:rPr>
              <a:t>Social networking </a:t>
            </a:r>
          </a:p>
          <a:p>
            <a:pPr marL="176213" lvl="1" indent="0">
              <a:lnSpc>
                <a:spcPct val="80000"/>
              </a:lnSpc>
              <a:buNone/>
            </a:pPr>
            <a:endParaRPr lang="en-GB" sz="2200" dirty="0" smtClean="0">
              <a:solidFill>
                <a:srgbClr val="002060"/>
              </a:solidFill>
            </a:endParaRPr>
          </a:p>
          <a:p>
            <a:pPr marL="176213" lvl="1" indent="0">
              <a:lnSpc>
                <a:spcPct val="80000"/>
              </a:lnSpc>
              <a:buNone/>
            </a:pPr>
            <a:r>
              <a:rPr lang="en-GB" sz="2200" dirty="0" smtClean="0">
                <a:solidFill>
                  <a:srgbClr val="002060"/>
                </a:solidFill>
              </a:rPr>
              <a:t>Bespoke session in induction programme for WP students</a:t>
            </a:r>
          </a:p>
          <a:p>
            <a:pPr marL="176213" lvl="1" indent="0">
              <a:buNone/>
            </a:pPr>
            <a:endParaRPr lang="en-GB" sz="2200" dirty="0" smtClean="0">
              <a:solidFill>
                <a:srgbClr val="002060"/>
              </a:solidFill>
            </a:endParaRPr>
          </a:p>
          <a:p>
            <a:pPr marL="176213" lvl="1" indent="0">
              <a:buNone/>
            </a:pPr>
            <a:r>
              <a:rPr lang="en-GB" sz="2200" dirty="0" smtClean="0">
                <a:solidFill>
                  <a:srgbClr val="002060"/>
                </a:solidFill>
              </a:rPr>
              <a:t>Early fieldtrips to help students </a:t>
            </a:r>
            <a:r>
              <a:rPr lang="en-GB" sz="2200" dirty="0">
                <a:solidFill>
                  <a:srgbClr val="002060"/>
                </a:solidFill>
              </a:rPr>
              <a:t>to get to know each </a:t>
            </a:r>
            <a:r>
              <a:rPr lang="en-GB" sz="2200" dirty="0" smtClean="0">
                <a:solidFill>
                  <a:srgbClr val="002060"/>
                </a:solidFill>
              </a:rPr>
              <a:t>other</a:t>
            </a:r>
            <a:endParaRPr lang="en-GB" sz="2200" dirty="0">
              <a:solidFill>
                <a:srgbClr val="002060"/>
              </a:solidFill>
            </a:endParaRPr>
          </a:p>
          <a:p>
            <a:pPr marL="176213" lvl="1" indent="0">
              <a:buFontTx/>
              <a:buNone/>
            </a:pPr>
            <a:endParaRPr lang="en-GB" sz="2200" dirty="0">
              <a:solidFill>
                <a:srgbClr val="002060"/>
              </a:solidFill>
            </a:endParaRPr>
          </a:p>
          <a:p>
            <a:pPr marL="176213" lvl="1" indent="0">
              <a:buFontTx/>
              <a:buNone/>
            </a:pPr>
            <a:r>
              <a:rPr lang="en-GB" sz="2200" dirty="0" smtClean="0">
                <a:solidFill>
                  <a:srgbClr val="002060"/>
                </a:solidFill>
              </a:rPr>
              <a:t>Timetable flexibility (e.gs seminar groups, tutor groups) </a:t>
            </a:r>
          </a:p>
          <a:p>
            <a:pPr marL="176213" lvl="1" indent="0">
              <a:buFontTx/>
              <a:buNone/>
            </a:pPr>
            <a:endParaRPr lang="en-GB" sz="2200" dirty="0">
              <a:solidFill>
                <a:srgbClr val="002060"/>
              </a:solidFill>
            </a:endParaRPr>
          </a:p>
          <a:p>
            <a:pPr marL="176213" lvl="1" indent="0">
              <a:buNone/>
            </a:pPr>
            <a:r>
              <a:rPr lang="en-GB" sz="2200" dirty="0">
                <a:solidFill>
                  <a:srgbClr val="002060"/>
                </a:solidFill>
              </a:rPr>
              <a:t>Participatory teaching can aid </a:t>
            </a:r>
            <a:r>
              <a:rPr lang="en-GB" sz="2200" dirty="0" smtClean="0">
                <a:solidFill>
                  <a:srgbClr val="002060"/>
                </a:solidFill>
              </a:rPr>
              <a:t>transition</a:t>
            </a:r>
            <a:endParaRPr lang="en-GB" sz="2200" dirty="0">
              <a:solidFill>
                <a:srgbClr val="002060"/>
              </a:solidFill>
            </a:endParaRPr>
          </a:p>
          <a:p>
            <a:pPr marL="176213" lvl="1" indent="0">
              <a:lnSpc>
                <a:spcPct val="80000"/>
              </a:lnSpc>
              <a:buNone/>
            </a:pPr>
            <a:endParaRPr lang="en-GB" sz="2200" dirty="0">
              <a:solidFill>
                <a:srgbClr val="002060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GB" sz="2200" dirty="0" smtClean="0">
                <a:solidFill>
                  <a:srgbClr val="002060"/>
                </a:solidFill>
              </a:rPr>
              <a:t>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400" dirty="0" smtClean="0">
              <a:solidFill>
                <a:schemeClr val="tx2"/>
              </a:solidFill>
            </a:endParaRPr>
          </a:p>
        </p:txBody>
      </p:sp>
      <p:pic>
        <p:nvPicPr>
          <p:cNvPr id="7172" name="Picture 8" descr="Layout 1_Pag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0"/>
            <a:ext cx="2139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2214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7019925" cy="90805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To conclude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5562" y="980728"/>
            <a:ext cx="6948488" cy="626479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GB" sz="2400" b="1" dirty="0" smtClean="0">
              <a:solidFill>
                <a:schemeClr val="tx2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GB" sz="2200" dirty="0" smtClean="0">
              <a:solidFill>
                <a:srgbClr val="002060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GB" sz="2200" dirty="0" smtClean="0">
                <a:solidFill>
                  <a:srgbClr val="002060"/>
                </a:solidFill>
              </a:rPr>
              <a:t>Academic transition materials: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GB" sz="2200" dirty="0">
              <a:solidFill>
                <a:srgbClr val="002060"/>
              </a:solidFill>
            </a:endParaRPr>
          </a:p>
          <a:p>
            <a:pPr marL="914400" lvl="1" indent="-457200">
              <a:lnSpc>
                <a:spcPct val="80000"/>
              </a:lnSpc>
              <a:buAutoNum type="arabicPeriod"/>
            </a:pPr>
            <a:r>
              <a:rPr lang="en-GB" sz="2200" dirty="0" smtClean="0">
                <a:solidFill>
                  <a:srgbClr val="002060"/>
                </a:solidFill>
              </a:rPr>
              <a:t>Attempt to shape the future nature of the academic transition from post-16 to university geography   </a:t>
            </a:r>
          </a:p>
          <a:p>
            <a:pPr marL="914400" lvl="1" indent="-457200">
              <a:lnSpc>
                <a:spcPct val="80000"/>
              </a:lnSpc>
              <a:buAutoNum type="arabicPeriod"/>
            </a:pPr>
            <a:endParaRPr lang="en-GB" sz="2200" dirty="0">
              <a:solidFill>
                <a:srgbClr val="002060"/>
              </a:solidFill>
            </a:endParaRPr>
          </a:p>
          <a:p>
            <a:pPr marL="914400" lvl="1" indent="-457200">
              <a:lnSpc>
                <a:spcPct val="80000"/>
              </a:lnSpc>
              <a:buAutoNum type="arabicPeriod"/>
            </a:pPr>
            <a:r>
              <a:rPr lang="en-GB" sz="2200" dirty="0" smtClean="0">
                <a:solidFill>
                  <a:srgbClr val="002060"/>
                </a:solidFill>
              </a:rPr>
              <a:t>Begin to address the social transition to university </a:t>
            </a:r>
            <a:endParaRPr lang="en-GB" sz="2400" dirty="0">
              <a:solidFill>
                <a:schemeClr val="tx2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400" dirty="0" smtClean="0">
              <a:solidFill>
                <a:schemeClr val="tx2"/>
              </a:solidFill>
            </a:endParaRPr>
          </a:p>
        </p:txBody>
      </p:sp>
      <p:pic>
        <p:nvPicPr>
          <p:cNvPr id="7172" name="Picture 8" descr="Layout 1_Pag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0"/>
            <a:ext cx="2139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4310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mon\Documents\Uni\T and D\2011-2012\Mentoring\Mentor A-Z\Q is for Quadrangle (or possible front cover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92" t="7350" r="16664" b="-1506"/>
          <a:stretch/>
        </p:blipFill>
        <p:spPr bwMode="auto">
          <a:xfrm>
            <a:off x="-1129322" y="5680"/>
            <a:ext cx="10273321" cy="706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559641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+mn-lt"/>
              </a:rPr>
              <a:t/>
            </a:r>
            <a:br>
              <a:rPr lang="en-GB" sz="3600" b="1" dirty="0">
                <a:latin typeface="+mn-lt"/>
              </a:rPr>
            </a:br>
            <a:r>
              <a:rPr lang="en-GB" sz="3600" b="1" dirty="0" smtClean="0">
                <a:solidFill>
                  <a:srgbClr val="002060"/>
                </a:solidFill>
                <a:latin typeface="+mn-lt"/>
              </a:rPr>
              <a:t>      </a:t>
            </a:r>
            <a:r>
              <a:rPr lang="en-GB" sz="2400" b="1" dirty="0" smtClean="0">
                <a:solidFill>
                  <a:srgbClr val="002060"/>
                </a:solidFill>
                <a:latin typeface="+mn-lt"/>
              </a:rPr>
              <a:t>http</a:t>
            </a:r>
            <a:r>
              <a:rPr lang="en-GB" sz="2400" b="1" dirty="0">
                <a:solidFill>
                  <a:srgbClr val="002060"/>
                </a:solidFill>
                <a:latin typeface="+mn-lt"/>
              </a:rPr>
              <a:t>://</a:t>
            </a:r>
            <a:r>
              <a:rPr lang="en-GB" sz="2400" b="1" dirty="0" smtClean="0">
                <a:solidFill>
                  <a:srgbClr val="002060"/>
                </a:solidFill>
                <a:latin typeface="+mn-lt"/>
              </a:rPr>
              <a:t>research.ncl.ac.uk/studenttransitions</a:t>
            </a:r>
            <a:r>
              <a:rPr lang="en-GB" dirty="0">
                <a:solidFill>
                  <a:srgbClr val="002060"/>
                </a:solidFill>
              </a:rPr>
              <a:t/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735288" y="15008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Thanks for listening </a:t>
            </a:r>
            <a:endParaRPr lang="en-GB" sz="2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490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1914" y="116632"/>
            <a:ext cx="9024582" cy="90805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Academic Transition  </a:t>
            </a:r>
            <a:endParaRPr lang="en-GB" dirty="0" smtClean="0">
              <a:solidFill>
                <a:srgbClr val="00339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6" t="20060" r="23084" b="7964"/>
          <a:stretch/>
        </p:blipFill>
        <p:spPr bwMode="auto">
          <a:xfrm rot="619535">
            <a:off x="2152588" y="1750104"/>
            <a:ext cx="5263892" cy="401153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4627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1914" y="116632"/>
            <a:ext cx="7019925" cy="90805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Academic Transition  </a:t>
            </a:r>
            <a:endParaRPr lang="en-GB" dirty="0" smtClean="0">
              <a:solidFill>
                <a:srgbClr val="003399"/>
              </a:solidFill>
            </a:endParaRPr>
          </a:p>
        </p:txBody>
      </p:sp>
      <p:pic>
        <p:nvPicPr>
          <p:cNvPr id="7172" name="Picture 8" descr="Layout 1_Pag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0"/>
            <a:ext cx="2139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124744"/>
            <a:ext cx="67687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Bryson</a:t>
            </a:r>
            <a:r>
              <a:rPr lang="en-US" sz="1600" b="1" dirty="0">
                <a:solidFill>
                  <a:srgbClr val="002060"/>
                </a:solidFill>
                <a:latin typeface="+mn-lt"/>
              </a:rPr>
              <a:t>, J.R. 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(1997) Breaking through the A level effect: a first-year tutorial in student self-reflection </a:t>
            </a:r>
            <a:r>
              <a:rPr lang="en-US" sz="1600" i="1" dirty="0">
                <a:solidFill>
                  <a:srgbClr val="002060"/>
                </a:solidFill>
                <a:latin typeface="+mn-lt"/>
              </a:rPr>
              <a:t>Journal of Geography in Higher Education, 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212, pp. 163-169.</a:t>
            </a:r>
            <a:endParaRPr lang="en-GB" sz="1600" dirty="0">
              <a:solidFill>
                <a:srgbClr val="002060"/>
              </a:solidFill>
              <a:latin typeface="+mn-lt"/>
            </a:endParaRPr>
          </a:p>
          <a:p>
            <a:r>
              <a:rPr lang="en-US" sz="1600" dirty="0">
                <a:solidFill>
                  <a:srgbClr val="002060"/>
                </a:solidFill>
                <a:latin typeface="+mn-lt"/>
              </a:rPr>
              <a:t> </a:t>
            </a:r>
            <a:endParaRPr lang="en-GB" sz="1600" dirty="0">
              <a:solidFill>
                <a:srgbClr val="002060"/>
              </a:solidFill>
              <a:latin typeface="+mn-lt"/>
            </a:endParaRPr>
          </a:p>
          <a:p>
            <a:r>
              <a:rPr lang="en-US" sz="1600" b="1" dirty="0" err="1">
                <a:solidFill>
                  <a:srgbClr val="002060"/>
                </a:solidFill>
                <a:latin typeface="+mn-lt"/>
              </a:rPr>
              <a:t>Castree</a:t>
            </a:r>
            <a:r>
              <a:rPr lang="en-US" sz="1600" b="1" dirty="0">
                <a:solidFill>
                  <a:srgbClr val="002060"/>
                </a:solidFill>
                <a:latin typeface="+mn-lt"/>
              </a:rPr>
              <a:t>, N., Fuller, D. &amp; Lambert, D. 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(2007) Geography without borders, </a:t>
            </a:r>
            <a:r>
              <a:rPr lang="en-US" sz="1600" i="1" dirty="0">
                <a:solidFill>
                  <a:srgbClr val="002060"/>
                </a:solidFill>
                <a:latin typeface="+mn-lt"/>
              </a:rPr>
              <a:t>Transactions of the Institute of British Geographers,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 32, pp.  129-32.</a:t>
            </a:r>
            <a:endParaRPr lang="en-GB" sz="1600" dirty="0">
              <a:solidFill>
                <a:srgbClr val="002060"/>
              </a:solidFill>
              <a:latin typeface="+mn-lt"/>
            </a:endParaRPr>
          </a:p>
          <a:p>
            <a:r>
              <a:rPr lang="en-US" sz="1600" dirty="0">
                <a:solidFill>
                  <a:srgbClr val="002060"/>
                </a:solidFill>
                <a:latin typeface="+mn-lt"/>
              </a:rPr>
              <a:t>  </a:t>
            </a:r>
            <a:endParaRPr lang="en-GB" sz="1600" dirty="0">
              <a:solidFill>
                <a:srgbClr val="002060"/>
              </a:solidFill>
              <a:latin typeface="+mn-lt"/>
            </a:endParaRPr>
          </a:p>
          <a:p>
            <a:r>
              <a:rPr lang="en-US" sz="1600" dirty="0">
                <a:solidFill>
                  <a:srgbClr val="002060"/>
                </a:solidFill>
                <a:latin typeface="+mn-lt"/>
              </a:rPr>
              <a:t> </a:t>
            </a:r>
            <a:endParaRPr lang="en-GB" sz="1600" dirty="0">
              <a:solidFill>
                <a:srgbClr val="002060"/>
              </a:solidFill>
              <a:latin typeface="+mn-lt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+mn-lt"/>
              </a:rPr>
              <a:t>Maguire, S., Evans, S.E. &amp; </a:t>
            </a:r>
            <a:r>
              <a:rPr lang="en-US" sz="1600" b="1" dirty="0" err="1">
                <a:solidFill>
                  <a:srgbClr val="002060"/>
                </a:solidFill>
                <a:latin typeface="+mn-lt"/>
              </a:rPr>
              <a:t>Dyas</a:t>
            </a:r>
            <a:r>
              <a:rPr lang="en-US" sz="1600" b="1" dirty="0">
                <a:solidFill>
                  <a:srgbClr val="002060"/>
                </a:solidFill>
                <a:latin typeface="+mn-lt"/>
              </a:rPr>
              <a:t>, L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. 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(2001) 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Approaches to learning: a study of first year geography undergraduates </a:t>
            </a:r>
            <a:r>
              <a:rPr lang="en-US" sz="1600" i="1" dirty="0">
                <a:solidFill>
                  <a:srgbClr val="002060"/>
                </a:solidFill>
                <a:latin typeface="+mn-lt"/>
              </a:rPr>
              <a:t>Journal of Geography in Higher Education, 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251, pp. 95-107.</a:t>
            </a:r>
            <a:endParaRPr lang="en-GB" sz="1600" dirty="0">
              <a:solidFill>
                <a:srgbClr val="002060"/>
              </a:solidFill>
              <a:latin typeface="+mn-lt"/>
            </a:endParaRPr>
          </a:p>
          <a:p>
            <a:r>
              <a:rPr lang="en-US" sz="1600" dirty="0">
                <a:solidFill>
                  <a:srgbClr val="002060"/>
                </a:solidFill>
                <a:latin typeface="+mn-lt"/>
              </a:rPr>
              <a:t> </a:t>
            </a:r>
            <a:endParaRPr lang="en-GB" sz="1600" dirty="0">
              <a:solidFill>
                <a:srgbClr val="002060"/>
              </a:solidFill>
              <a:latin typeface="+mn-lt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+mn-lt"/>
              </a:rPr>
              <a:t>Marriott, A. 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(2007) The transition from A level to degree geography </a:t>
            </a:r>
            <a:r>
              <a:rPr lang="en-US" sz="1600" i="1" dirty="0">
                <a:solidFill>
                  <a:srgbClr val="002060"/>
                </a:solidFill>
                <a:latin typeface="+mn-lt"/>
              </a:rPr>
              <a:t>Teaching Geography, 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321, pp.  49-50.</a:t>
            </a:r>
            <a:endParaRPr lang="en-GB" sz="1600" dirty="0">
              <a:solidFill>
                <a:srgbClr val="002060"/>
              </a:solidFill>
              <a:latin typeface="+mn-lt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+mn-lt"/>
              </a:rPr>
              <a:t> </a:t>
            </a:r>
            <a:endParaRPr lang="en-GB" sz="1600" b="1" dirty="0">
              <a:solidFill>
                <a:srgbClr val="002060"/>
              </a:solidFill>
              <a:latin typeface="+mn-lt"/>
            </a:endParaRPr>
          </a:p>
          <a:p>
            <a:r>
              <a:rPr lang="en-US" sz="1600" b="1" dirty="0" err="1">
                <a:solidFill>
                  <a:srgbClr val="002060"/>
                </a:solidFill>
                <a:latin typeface="+mn-lt"/>
              </a:rPr>
              <a:t>Prykett</a:t>
            </a:r>
            <a:r>
              <a:rPr lang="en-US" sz="1600" b="1" dirty="0">
                <a:solidFill>
                  <a:srgbClr val="002060"/>
                </a:solidFill>
                <a:latin typeface="+mn-lt"/>
              </a:rPr>
              <a:t>, J. &amp; Smith, M. 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(2009) Rediscovering school geographies: connecting the distant worlds of school and academic geography </a:t>
            </a:r>
            <a:r>
              <a:rPr lang="en-US" sz="1600" i="1" dirty="0">
                <a:solidFill>
                  <a:srgbClr val="002060"/>
                </a:solidFill>
                <a:latin typeface="+mn-lt"/>
              </a:rPr>
              <a:t>Teaching Geography,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 341, pp. 35-38.</a:t>
            </a:r>
            <a:endParaRPr lang="en-GB" sz="1600" dirty="0">
              <a:solidFill>
                <a:srgbClr val="002060"/>
              </a:solidFill>
              <a:latin typeface="+mn-lt"/>
            </a:endParaRPr>
          </a:p>
          <a:p>
            <a:r>
              <a:rPr lang="en-US" sz="1600" dirty="0">
                <a:solidFill>
                  <a:srgbClr val="002060"/>
                </a:solidFill>
                <a:latin typeface="+mn-lt"/>
              </a:rPr>
              <a:t> </a:t>
            </a:r>
            <a:endParaRPr lang="en-GB" sz="1600" dirty="0">
              <a:solidFill>
                <a:srgbClr val="002060"/>
              </a:solidFill>
              <a:latin typeface="+mn-lt"/>
            </a:endParaRPr>
          </a:p>
          <a:p>
            <a:r>
              <a:rPr lang="en-US" sz="1600" dirty="0">
                <a:solidFill>
                  <a:srgbClr val="002060"/>
                </a:solidFill>
                <a:latin typeface="+mn-lt"/>
              </a:rPr>
              <a:t> </a:t>
            </a:r>
            <a:endParaRPr lang="en-GB" sz="1600" dirty="0">
              <a:solidFill>
                <a:srgbClr val="002060"/>
              </a:solidFill>
              <a:latin typeface="+mn-lt"/>
            </a:endParaRPr>
          </a:p>
          <a:p>
            <a:r>
              <a:rPr lang="en-US" sz="1600" b="1" dirty="0" err="1">
                <a:solidFill>
                  <a:srgbClr val="002060"/>
                </a:solidFill>
                <a:latin typeface="+mn-lt"/>
              </a:rPr>
              <a:t>Stannard</a:t>
            </a:r>
            <a:r>
              <a:rPr lang="en-US" sz="1600" b="1" dirty="0">
                <a:solidFill>
                  <a:srgbClr val="002060"/>
                </a:solidFill>
                <a:latin typeface="+mn-lt"/>
              </a:rPr>
              <a:t>, K. 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(2003) Earth to academia: on the need to reconnect university and school geography </a:t>
            </a:r>
            <a:r>
              <a:rPr lang="en-US" sz="1600" i="1" dirty="0">
                <a:solidFill>
                  <a:srgbClr val="002060"/>
                </a:solidFill>
                <a:latin typeface="+mn-lt"/>
              </a:rPr>
              <a:t>Area,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 35, pp.  316-32.</a:t>
            </a:r>
            <a:endParaRPr lang="en-GB" sz="1600" dirty="0">
              <a:solidFill>
                <a:srgbClr val="002060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0684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-15875" y="188640"/>
            <a:ext cx="7019925" cy="90805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Academic Transition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6120680" cy="27363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GB" sz="22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GB" sz="2400" dirty="0" smtClean="0">
                <a:solidFill>
                  <a:srgbClr val="002060"/>
                </a:solidFill>
              </a:rPr>
              <a:t>‘University </a:t>
            </a:r>
            <a:r>
              <a:rPr lang="en-GB" sz="2400" dirty="0">
                <a:solidFill>
                  <a:srgbClr val="002060"/>
                </a:solidFill>
              </a:rPr>
              <a:t>and pre-university geography </a:t>
            </a:r>
            <a:r>
              <a:rPr lang="en-GB" sz="2400" dirty="0" smtClean="0">
                <a:solidFill>
                  <a:srgbClr val="002060"/>
                </a:solidFill>
              </a:rPr>
              <a:t>[in the </a:t>
            </a:r>
            <a:r>
              <a:rPr lang="en-GB" sz="2400" dirty="0">
                <a:solidFill>
                  <a:srgbClr val="002060"/>
                </a:solidFill>
              </a:rPr>
              <a:t>UK] are like distant relations: there is a family connection but it is fairly </a:t>
            </a:r>
            <a:r>
              <a:rPr lang="en-GB" sz="2400" dirty="0" smtClean="0">
                <a:solidFill>
                  <a:srgbClr val="002060"/>
                </a:solidFill>
              </a:rPr>
              <a:t>weak’</a:t>
            </a:r>
          </a:p>
          <a:p>
            <a:pPr algn="just"/>
            <a:endParaRPr lang="en-GB" sz="24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GB" sz="2400" dirty="0" smtClean="0">
                <a:solidFill>
                  <a:srgbClr val="002060"/>
                </a:solidFill>
              </a:rPr>
              <a:t>(</a:t>
            </a:r>
            <a:r>
              <a:rPr lang="en-GB" sz="2400" dirty="0" err="1">
                <a:solidFill>
                  <a:srgbClr val="002060"/>
                </a:solidFill>
              </a:rPr>
              <a:t>Castree</a:t>
            </a:r>
            <a:r>
              <a:rPr lang="en-GB" sz="2400" dirty="0">
                <a:solidFill>
                  <a:srgbClr val="002060"/>
                </a:solidFill>
              </a:rPr>
              <a:t>, Fuller &amp; Lambert, 2007, p.130).</a:t>
            </a:r>
            <a:endParaRPr lang="en-GB" sz="2200" dirty="0">
              <a:solidFill>
                <a:srgbClr val="002060"/>
              </a:solidFill>
            </a:endParaRPr>
          </a:p>
          <a:p>
            <a:pPr algn="just"/>
            <a:endParaRPr lang="en-GB" sz="22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GB" sz="2200" dirty="0" smtClean="0">
              <a:solidFill>
                <a:srgbClr val="002060"/>
              </a:solidFill>
            </a:endParaRPr>
          </a:p>
          <a:p>
            <a:pPr algn="just">
              <a:buFontTx/>
              <a:buNone/>
            </a:pPr>
            <a:endParaRPr lang="en-GB" sz="2200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GB" sz="2200" dirty="0" smtClean="0">
              <a:solidFill>
                <a:srgbClr val="002060"/>
              </a:solidFill>
            </a:endParaRPr>
          </a:p>
        </p:txBody>
      </p:sp>
      <p:pic>
        <p:nvPicPr>
          <p:cNvPr id="7172" name="Picture 8" descr="Layout 1_Pag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0"/>
            <a:ext cx="2139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469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-15875" y="188640"/>
            <a:ext cx="7019925" cy="90805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Academic Transition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6120680" cy="201622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2400" dirty="0" err="1">
                <a:solidFill>
                  <a:srgbClr val="002060"/>
                </a:solidFill>
              </a:rPr>
              <a:t>Huckle</a:t>
            </a:r>
            <a:r>
              <a:rPr lang="en-GB" sz="2400" dirty="0">
                <a:solidFill>
                  <a:srgbClr val="002060"/>
                </a:solidFill>
              </a:rPr>
              <a:t> (</a:t>
            </a:r>
            <a:r>
              <a:rPr lang="en-GB" sz="2400" dirty="0" smtClean="0">
                <a:solidFill>
                  <a:srgbClr val="002060"/>
                </a:solidFill>
              </a:rPr>
              <a:t>2002) juxtaposes </a:t>
            </a:r>
            <a:r>
              <a:rPr lang="en-GB" sz="2400" dirty="0">
                <a:solidFill>
                  <a:srgbClr val="002060"/>
                </a:solidFill>
              </a:rPr>
              <a:t>postmodern academic geography with stubbornly modern school </a:t>
            </a:r>
            <a:r>
              <a:rPr lang="en-GB" sz="2400" dirty="0" smtClean="0">
                <a:solidFill>
                  <a:srgbClr val="002060"/>
                </a:solidFill>
              </a:rPr>
              <a:t>geography</a:t>
            </a:r>
          </a:p>
          <a:p>
            <a:pPr marL="0" indent="0">
              <a:buNone/>
            </a:pPr>
            <a:endParaRPr lang="en-GB" sz="2400" dirty="0" smtClean="0">
              <a:solidFill>
                <a:srgbClr val="002060"/>
              </a:solidFill>
            </a:endParaRPr>
          </a:p>
        </p:txBody>
      </p:sp>
      <p:pic>
        <p:nvPicPr>
          <p:cNvPr id="7172" name="Picture 8" descr="Layout 1_Pag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0"/>
            <a:ext cx="2139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39971" y="2708920"/>
            <a:ext cx="6120680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GB" sz="2400" dirty="0" smtClean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GB" sz="2400" dirty="0" smtClean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2400" dirty="0" err="1" smtClean="0">
                <a:solidFill>
                  <a:srgbClr val="002060"/>
                </a:solidFill>
              </a:rPr>
              <a:t>Prykett</a:t>
            </a:r>
            <a:r>
              <a:rPr lang="en-GB" sz="2400" dirty="0" smtClean="0">
                <a:solidFill>
                  <a:srgbClr val="002060"/>
                </a:solidFill>
              </a:rPr>
              <a:t> and Smith (2009, p.35) express the concern of many teachers and senior examiners ‘have not been able to keep up-to-date with current developments in an ever evolving discipline’.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en-GB" sz="2200" dirty="0" smtClean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  <a:buFontTx/>
              <a:buNone/>
            </a:pPr>
            <a:endParaRPr lang="en-GB" sz="2200" dirty="0" smtClean="0">
              <a:solidFill>
                <a:srgbClr val="002060"/>
              </a:solidFill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GB" sz="2200" dirty="0" smtClean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073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-15875" y="188640"/>
            <a:ext cx="7019925" cy="90805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Headline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6336704" cy="27363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400" dirty="0" smtClean="0">
                <a:solidFill>
                  <a:srgbClr val="002060"/>
                </a:solidFill>
              </a:rPr>
              <a:t>While </a:t>
            </a:r>
            <a:r>
              <a:rPr lang="en-GB" sz="2400" dirty="0">
                <a:solidFill>
                  <a:srgbClr val="002060"/>
                </a:solidFill>
              </a:rPr>
              <a:t>the existing literature focuses heavily upon the disjuncture in subject knowledge faced by those making the transition from A-level to university-level geography, </a:t>
            </a:r>
            <a:r>
              <a:rPr lang="en-GB" sz="2400" dirty="0" smtClean="0">
                <a:solidFill>
                  <a:srgbClr val="002060"/>
                </a:solidFill>
              </a:rPr>
              <a:t>students perceived their lack of skills to be the most significant </a:t>
            </a:r>
            <a:r>
              <a:rPr lang="en-GB" sz="2400" dirty="0">
                <a:solidFill>
                  <a:srgbClr val="002060"/>
                </a:solidFill>
              </a:rPr>
              <a:t>obstacle to their learning and progression</a:t>
            </a:r>
            <a:r>
              <a:rPr lang="en-GB" sz="2400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endParaRPr lang="en-GB" sz="24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Disappointment through to anger and fear at how inadequately prepared for university they considered themselves to be. </a:t>
            </a:r>
            <a:endParaRPr lang="en-GB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000" dirty="0" smtClean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Some placed the blame squarely on the exam boards</a:t>
            </a:r>
            <a:r>
              <a:rPr lang="en-GB" sz="2000" dirty="0" smtClean="0">
                <a:solidFill>
                  <a:srgbClr val="002060"/>
                </a:solidFill>
              </a:rPr>
              <a:t>:</a:t>
            </a:r>
          </a:p>
          <a:p>
            <a:pPr marL="530225" indent="0">
              <a:buNone/>
            </a:pPr>
            <a:r>
              <a:rPr lang="en-GB" sz="2000" dirty="0" smtClean="0">
                <a:solidFill>
                  <a:srgbClr val="002060"/>
                </a:solidFill>
              </a:rPr>
              <a:t>“Students </a:t>
            </a:r>
            <a:r>
              <a:rPr lang="en-GB" sz="2000" dirty="0">
                <a:solidFill>
                  <a:srgbClr val="002060"/>
                </a:solidFill>
              </a:rPr>
              <a:t>on the [exam board name removed] course </a:t>
            </a:r>
            <a:r>
              <a:rPr lang="en-GB" sz="2000" dirty="0" smtClean="0">
                <a:solidFill>
                  <a:srgbClr val="002060"/>
                </a:solidFill>
              </a:rPr>
              <a:t> are </a:t>
            </a:r>
            <a:r>
              <a:rPr lang="en-GB" sz="2000" dirty="0">
                <a:solidFill>
                  <a:srgbClr val="002060"/>
                </a:solidFill>
              </a:rPr>
              <a:t>left with no idea of the university curricula </a:t>
            </a:r>
            <a:r>
              <a:rPr lang="en-GB" sz="2000" dirty="0" smtClean="0">
                <a:solidFill>
                  <a:srgbClr val="002060"/>
                </a:solidFill>
              </a:rPr>
              <a:t>ahead.” </a:t>
            </a:r>
            <a:r>
              <a:rPr lang="en-GB" sz="2000" dirty="0">
                <a:solidFill>
                  <a:srgbClr val="002060"/>
                </a:solidFill>
              </a:rPr>
              <a:t>(Student B39).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1600" dirty="0"/>
          </a:p>
          <a:p>
            <a:pPr algn="just">
              <a:buFontTx/>
              <a:buNone/>
            </a:pPr>
            <a:endParaRPr lang="en-GB" sz="1600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GB" sz="1600" dirty="0" smtClean="0">
              <a:solidFill>
                <a:srgbClr val="002060"/>
              </a:solidFill>
            </a:endParaRPr>
          </a:p>
        </p:txBody>
      </p:sp>
      <p:pic>
        <p:nvPicPr>
          <p:cNvPr id="7172" name="Picture 8" descr="Layout 1_Pag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0"/>
            <a:ext cx="2139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57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1914" y="116632"/>
            <a:ext cx="7019925" cy="90805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Academic Transition  </a:t>
            </a:r>
            <a:endParaRPr lang="en-GB" dirty="0" smtClean="0">
              <a:solidFill>
                <a:srgbClr val="003399"/>
              </a:solidFill>
            </a:endParaRPr>
          </a:p>
        </p:txBody>
      </p:sp>
      <p:pic>
        <p:nvPicPr>
          <p:cNvPr id="7172" name="Picture 8" descr="Layout 1_Pag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0"/>
            <a:ext cx="2139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980728"/>
            <a:ext cx="682453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 smtClean="0">
              <a:solidFill>
                <a:srgbClr val="002060"/>
              </a:solidFill>
              <a:latin typeface="+mn-lt"/>
            </a:endParaRPr>
          </a:p>
          <a:p>
            <a:endParaRPr lang="en-GB" dirty="0" smtClean="0">
              <a:solidFill>
                <a:srgbClr val="002060"/>
              </a:solidFill>
              <a:latin typeface="+mn-lt"/>
            </a:endParaRPr>
          </a:p>
          <a:p>
            <a:r>
              <a:rPr lang="en-GB" sz="2000" dirty="0" smtClean="0">
                <a:solidFill>
                  <a:srgbClr val="002060"/>
                </a:solidFill>
                <a:latin typeface="+mn-lt"/>
              </a:rPr>
              <a:t>“Students 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are left unprepared for the massive change in approach to the study of geography at </a:t>
            </a:r>
            <a:r>
              <a:rPr lang="en-GB" sz="2000" dirty="0" smtClean="0">
                <a:solidFill>
                  <a:srgbClr val="002060"/>
                </a:solidFill>
                <a:latin typeface="+mn-lt"/>
              </a:rPr>
              <a:t>university.” (Lauren) </a:t>
            </a:r>
          </a:p>
          <a:p>
            <a:endParaRPr lang="en-GB" sz="800" dirty="0" smtClean="0">
              <a:solidFill>
                <a:srgbClr val="002060"/>
              </a:solidFill>
              <a:latin typeface="+mn-lt"/>
            </a:endParaRPr>
          </a:p>
          <a:p>
            <a:endParaRPr lang="en-GB" sz="2000" dirty="0" smtClean="0">
              <a:solidFill>
                <a:srgbClr val="002060"/>
              </a:solidFill>
              <a:latin typeface="+mn-lt"/>
            </a:endParaRPr>
          </a:p>
          <a:p>
            <a:r>
              <a:rPr lang="en-GB" sz="2000" dirty="0">
                <a:solidFill>
                  <a:srgbClr val="002060"/>
                </a:solidFill>
                <a:latin typeface="+mn-lt"/>
              </a:rPr>
              <a:t> “There needs to be a fundamental change in A-levels to move from a spoon-fed learning experience.” (Amy)</a:t>
            </a:r>
          </a:p>
          <a:p>
            <a:endParaRPr lang="en-GB" sz="800" dirty="0" smtClean="0">
              <a:solidFill>
                <a:srgbClr val="002060"/>
              </a:solidFill>
              <a:latin typeface="+mn-lt"/>
            </a:endParaRPr>
          </a:p>
          <a:p>
            <a:endParaRPr lang="en-GB" sz="2000" dirty="0" smtClean="0">
              <a:solidFill>
                <a:srgbClr val="002060"/>
              </a:solidFill>
              <a:latin typeface="+mn-lt"/>
            </a:endParaRPr>
          </a:p>
          <a:p>
            <a:r>
              <a:rPr lang="en-GB" sz="2000" dirty="0">
                <a:solidFill>
                  <a:srgbClr val="002060"/>
                </a:solidFill>
                <a:latin typeface="+mn-lt"/>
              </a:rPr>
              <a:t>“Sixth form students go from using a small selection of very large board topic text books to using massive amount[s] of literature spanning journals, books and research papers. Trying to get used to this way of working made starting here a bloody nightmare at first.” (Andrew)</a:t>
            </a:r>
          </a:p>
          <a:p>
            <a:endParaRPr lang="en-GB" sz="800" dirty="0" smtClean="0">
              <a:solidFill>
                <a:srgbClr val="002060"/>
              </a:solidFill>
              <a:latin typeface="+mn-lt"/>
            </a:endParaRPr>
          </a:p>
          <a:p>
            <a:endParaRPr lang="en-GB" sz="2000" dirty="0">
              <a:solidFill>
                <a:srgbClr val="002060"/>
              </a:solidFill>
              <a:latin typeface="+mn-lt"/>
            </a:endParaRPr>
          </a:p>
          <a:p>
            <a:r>
              <a:rPr lang="en-GB" sz="2000" dirty="0">
                <a:solidFill>
                  <a:srgbClr val="002060"/>
                </a:solidFill>
                <a:latin typeface="+mn-lt"/>
              </a:rPr>
              <a:t>“Looking back my A-level course didn’t enable students to think for themselves and consider other possible explanations…it could be said facts were taken at face </a:t>
            </a:r>
            <a:r>
              <a:rPr lang="en-GB" sz="2000" dirty="0" smtClean="0">
                <a:solidFill>
                  <a:srgbClr val="002060"/>
                </a:solidFill>
                <a:latin typeface="+mn-lt"/>
              </a:rPr>
              <a:t>value.” (Rob)</a:t>
            </a:r>
            <a:endParaRPr lang="en-GB" sz="2000" dirty="0">
              <a:solidFill>
                <a:srgbClr val="002060"/>
              </a:solidFill>
              <a:latin typeface="+mn-lt"/>
            </a:endParaRPr>
          </a:p>
          <a:p>
            <a:r>
              <a:rPr lang="en-GB" sz="2000" dirty="0">
                <a:solidFill>
                  <a:srgbClr val="002060"/>
                </a:solidFill>
                <a:latin typeface="+mn-lt"/>
              </a:rPr>
              <a:t> 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620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1914" y="116632"/>
            <a:ext cx="7019925" cy="90805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Findings: Academic Transition  </a:t>
            </a:r>
            <a:endParaRPr lang="en-GB" dirty="0" smtClean="0">
              <a:solidFill>
                <a:srgbClr val="003399"/>
              </a:solidFill>
            </a:endParaRPr>
          </a:p>
        </p:txBody>
      </p:sp>
      <p:pic>
        <p:nvPicPr>
          <p:cNvPr id="7172" name="Picture 8" descr="Layout 1_Pag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0"/>
            <a:ext cx="2139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980728"/>
            <a:ext cx="682453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 smtClean="0">
              <a:solidFill>
                <a:srgbClr val="002060"/>
              </a:solidFill>
              <a:latin typeface="+mn-lt"/>
            </a:endParaRPr>
          </a:p>
          <a:p>
            <a:endParaRPr lang="en-GB" dirty="0" smtClean="0">
              <a:solidFill>
                <a:srgbClr val="002060"/>
              </a:solidFill>
              <a:latin typeface="+mn-lt"/>
            </a:endParaRPr>
          </a:p>
          <a:p>
            <a:r>
              <a:rPr lang="en-GB" sz="2000" dirty="0" smtClean="0">
                <a:solidFill>
                  <a:srgbClr val="002060"/>
                </a:solidFill>
                <a:latin typeface="+mn-lt"/>
              </a:rPr>
              <a:t>“Students 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are left unprepared for the massive change in 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approach to the study 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of geography at </a:t>
            </a:r>
            <a:r>
              <a:rPr lang="en-GB" sz="2000" dirty="0" smtClean="0">
                <a:solidFill>
                  <a:srgbClr val="002060"/>
                </a:solidFill>
                <a:latin typeface="+mn-lt"/>
              </a:rPr>
              <a:t>university.” (Lauren) </a:t>
            </a:r>
          </a:p>
          <a:p>
            <a:endParaRPr lang="en-GB" sz="800" dirty="0" smtClean="0">
              <a:solidFill>
                <a:srgbClr val="002060"/>
              </a:solidFill>
              <a:latin typeface="+mn-lt"/>
            </a:endParaRPr>
          </a:p>
          <a:p>
            <a:endParaRPr lang="en-GB" sz="2000" dirty="0" smtClean="0">
              <a:solidFill>
                <a:srgbClr val="002060"/>
              </a:solidFill>
              <a:latin typeface="+mn-lt"/>
            </a:endParaRPr>
          </a:p>
          <a:p>
            <a:r>
              <a:rPr lang="en-GB" sz="2000" dirty="0">
                <a:solidFill>
                  <a:srgbClr val="002060"/>
                </a:solidFill>
                <a:latin typeface="+mn-lt"/>
              </a:rPr>
              <a:t> “There needs to be a fundamental change in A-levels to move from a 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spoon-fed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learning experience.” (Amy)</a:t>
            </a:r>
          </a:p>
          <a:p>
            <a:endParaRPr lang="en-GB" sz="800" dirty="0" smtClean="0">
              <a:solidFill>
                <a:srgbClr val="002060"/>
              </a:solidFill>
              <a:latin typeface="+mn-lt"/>
            </a:endParaRPr>
          </a:p>
          <a:p>
            <a:endParaRPr lang="en-GB" sz="2000" dirty="0" smtClean="0">
              <a:solidFill>
                <a:srgbClr val="002060"/>
              </a:solidFill>
              <a:latin typeface="+mn-lt"/>
            </a:endParaRPr>
          </a:p>
          <a:p>
            <a:r>
              <a:rPr lang="en-GB" sz="2000" dirty="0">
                <a:solidFill>
                  <a:srgbClr val="002060"/>
                </a:solidFill>
                <a:latin typeface="+mn-lt"/>
              </a:rPr>
              <a:t>“Sixth form students go from using a small selection of very large board topic text books to using massive amount[s] of 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literature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spanning journals, books and research papers. Trying to get used to this way of working made starting here a bloody nightmare at first.” (Andrew)</a:t>
            </a:r>
          </a:p>
          <a:p>
            <a:endParaRPr lang="en-GB" sz="800" dirty="0" smtClean="0">
              <a:solidFill>
                <a:srgbClr val="002060"/>
              </a:solidFill>
              <a:latin typeface="+mn-lt"/>
            </a:endParaRPr>
          </a:p>
          <a:p>
            <a:endParaRPr lang="en-GB" sz="2000" dirty="0">
              <a:solidFill>
                <a:srgbClr val="002060"/>
              </a:solidFill>
              <a:latin typeface="+mn-lt"/>
            </a:endParaRPr>
          </a:p>
          <a:p>
            <a:r>
              <a:rPr lang="en-GB" sz="2000" dirty="0">
                <a:solidFill>
                  <a:srgbClr val="002060"/>
                </a:solidFill>
                <a:latin typeface="+mn-lt"/>
              </a:rPr>
              <a:t>“Looking back my A-level course didn’t enable students to 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think for themselves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and consider other possible explanations…it could be said facts were taken at face </a:t>
            </a:r>
            <a:r>
              <a:rPr lang="en-GB" sz="2000" dirty="0" smtClean="0">
                <a:solidFill>
                  <a:srgbClr val="002060"/>
                </a:solidFill>
                <a:latin typeface="+mn-lt"/>
              </a:rPr>
              <a:t>value.” (Rob)</a:t>
            </a:r>
            <a:endParaRPr lang="en-GB" sz="2000" dirty="0">
              <a:solidFill>
                <a:srgbClr val="002060"/>
              </a:solidFill>
              <a:latin typeface="+mn-lt"/>
            </a:endParaRPr>
          </a:p>
          <a:p>
            <a:r>
              <a:rPr lang="en-GB" sz="2000" dirty="0">
                <a:solidFill>
                  <a:srgbClr val="002060"/>
                </a:solidFill>
                <a:latin typeface="+mn-lt"/>
              </a:rPr>
              <a:t> 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093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32" y="5589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2200" dirty="0"/>
              <a:t>Figure 1: </a:t>
            </a:r>
            <a:r>
              <a:rPr lang="en-US" sz="2200" dirty="0"/>
              <a:t>Bloom's Taxonomy of the Cognitive Domain</a:t>
            </a:r>
            <a:r>
              <a:rPr lang="en-US" sz="2200" i="1" dirty="0"/>
              <a:t> </a:t>
            </a:r>
            <a:r>
              <a:rPr lang="en-US" sz="2200" dirty="0"/>
              <a:t>(Bloom et al, 1956).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90042"/>
            <a:ext cx="3344257" cy="48991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9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4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00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</TotalTime>
  <Words>996</Words>
  <Application>Microsoft Office PowerPoint</Application>
  <PresentationFormat>On-screen Show (4:3)</PresentationFormat>
  <Paragraphs>164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Academic Transition  </vt:lpstr>
      <vt:lpstr>Academic Transition  </vt:lpstr>
      <vt:lpstr>Academic Transition </vt:lpstr>
      <vt:lpstr>Academic Transition </vt:lpstr>
      <vt:lpstr>Headline </vt:lpstr>
      <vt:lpstr>Academic Transition  </vt:lpstr>
      <vt:lpstr>Findings: Academic Transition  </vt:lpstr>
      <vt:lpstr>Figure 1: Bloom's Taxonomy of the Cognitive Domain (Bloom et al, 1956). </vt:lpstr>
      <vt:lpstr>Social Transition Challenges </vt:lpstr>
      <vt:lpstr>Social Transition Challenges </vt:lpstr>
      <vt:lpstr>Social Transition Challenges </vt:lpstr>
      <vt:lpstr>Some Solutions……</vt:lpstr>
      <vt:lpstr>Some Solutions……</vt:lpstr>
      <vt:lpstr>Some Solutions……</vt:lpstr>
      <vt:lpstr>To conclude</vt:lpstr>
      <vt:lpstr>PowerPoint Presentation</vt:lpstr>
    </vt:vector>
  </TitlesOfParts>
  <Company>University of Newcastle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transition to university: the experiences of students living at home</dc:title>
  <dc:creator>nph32</dc:creator>
  <cp:lastModifiedBy>nph32</cp:lastModifiedBy>
  <cp:revision>64</cp:revision>
  <dcterms:created xsi:type="dcterms:W3CDTF">2009-12-17T13:25:12Z</dcterms:created>
  <dcterms:modified xsi:type="dcterms:W3CDTF">2013-10-27T14:35:26Z</dcterms:modified>
</cp:coreProperties>
</file>